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5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6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8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714" r:id="rId4"/>
    <p:sldMasterId id="2147483750" r:id="rId5"/>
    <p:sldMasterId id="2147483779" r:id="rId6"/>
    <p:sldMasterId id="2147483791" r:id="rId7"/>
    <p:sldMasterId id="2147483803" r:id="rId8"/>
    <p:sldMasterId id="2147483815" r:id="rId9"/>
  </p:sldMasterIdLst>
  <p:sldIdLst>
    <p:sldId id="261" r:id="rId10"/>
    <p:sldId id="262" r:id="rId11"/>
    <p:sldId id="265" r:id="rId12"/>
    <p:sldId id="264" r:id="rId13"/>
    <p:sldId id="256" r:id="rId14"/>
    <p:sldId id="257" r:id="rId15"/>
    <p:sldId id="263" r:id="rId16"/>
    <p:sldId id="270" r:id="rId17"/>
    <p:sldId id="266" r:id="rId18"/>
    <p:sldId id="267" r:id="rId19"/>
    <p:sldId id="268" r:id="rId20"/>
    <p:sldId id="271" r:id="rId21"/>
    <p:sldId id="269" r:id="rId22"/>
    <p:sldId id="272" r:id="rId23"/>
    <p:sldId id="280" r:id="rId24"/>
    <p:sldId id="258" r:id="rId25"/>
    <p:sldId id="273" r:id="rId26"/>
    <p:sldId id="274" r:id="rId27"/>
    <p:sldId id="281" r:id="rId28"/>
    <p:sldId id="275" r:id="rId29"/>
    <p:sldId id="276" r:id="rId30"/>
    <p:sldId id="277" r:id="rId31"/>
    <p:sldId id="278" r:id="rId32"/>
    <p:sldId id="282" r:id="rId33"/>
    <p:sldId id="260" r:id="rId34"/>
    <p:sldId id="279" r:id="rId35"/>
    <p:sldId id="283" r:id="rId36"/>
    <p:sldId id="284" r:id="rId37"/>
    <p:sldId id="285" r:id="rId38"/>
    <p:sldId id="286" r:id="rId39"/>
    <p:sldId id="287" r:id="rId40"/>
    <p:sldId id="28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4A0B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565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34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43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88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602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053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06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5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842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268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8599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04464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9808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7181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5829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839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253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8160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506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0514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4691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2994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14925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3198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89926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9475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96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1964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5764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274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146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9594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9625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6232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93531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9748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1530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8309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1880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2687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587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10606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1439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7601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461487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36626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4753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6685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5393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82840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7842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6175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78033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90896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97545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9708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07834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45454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1849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300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888829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43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576489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9162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99686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70194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41654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5521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34905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22682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62392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1031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27541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01813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4654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99120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34983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84083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7659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518485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69214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56972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12494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52950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7459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25896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52964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66861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68282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32561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88916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80356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9944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12815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4008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8585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96461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52690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52353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155685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14647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50025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19232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84849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90485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66940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603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88719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53703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12954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197845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31072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804269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9128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2421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79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17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68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60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1003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4427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91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2094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677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F0BFB3C-E76C-4BA8-A412-877C84AC41F4}" type="datetimeFigureOut">
              <a:rPr lang="en-US" smtClean="0"/>
              <a:t>3/30/2015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81A7F6-57CB-41AF-9154-0823E987B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6137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1628" y="764840"/>
            <a:ext cx="805966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ĐẢNG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SỞ GD&amp;ĐT TP. HỒ CHÍ MINH</a:t>
            </a:r>
            <a:endParaRPr lang="en-US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ĐẢNG BỘ TRƯỜNG CAO ĐẲNG KỸ THUẬT LÝ TỰ TRỌNG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 PHỐ HỒ CHÍ MINH</a:t>
            </a:r>
            <a:endParaRPr lang="en-US" sz="160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10316" y="2678575"/>
            <a:ext cx="9241105" cy="1392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600"/>
              </a:spcBef>
              <a:spcAft>
                <a:spcPts val="0"/>
              </a:spcAft>
            </a:pPr>
            <a:endParaRPr lang="en-US" sz="4400" b="1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600"/>
              </a:spcBef>
              <a:spcAft>
                <a:spcPts val="0"/>
              </a:spcAft>
            </a:pPr>
            <a:endParaRPr lang="en-US" sz="4400" b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44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HỘI ĐẢNG VIÊN LẦN THỨ XI</a:t>
            </a:r>
            <a:endParaRPr lang="en-US" sz="440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1200"/>
              </a:spcBef>
            </a:pPr>
            <a:r>
              <a:rPr lang="en-US" sz="32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NHIỆM KỲ 2015 - 2020</a:t>
            </a:r>
            <a:endParaRPr lang="en-US" sz="3200"/>
          </a:p>
        </p:txBody>
      </p:sp>
      <p:sp>
        <p:nvSpPr>
          <p:cNvPr id="4" name="TextBox 3"/>
          <p:cNvSpPr txBox="1"/>
          <p:nvPr/>
        </p:nvSpPr>
        <p:spPr>
          <a:xfrm>
            <a:off x="4741929" y="5858633"/>
            <a:ext cx="27998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THÁNG 4 NĂM 2015</a:t>
            </a:r>
            <a:endParaRPr lang="en-US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63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1339" y="2472659"/>
            <a:ext cx="9014528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 SỐ HƯỚNG DẪN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BẦU CỬ TRONG ĐẠI HỘI</a:t>
            </a: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32513" y="3837035"/>
            <a:ext cx="9014528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36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(Theo quy chế bầu cử trong Đảng)</a:t>
            </a:r>
          </a:p>
        </p:txBody>
      </p:sp>
    </p:spTree>
    <p:extLst>
      <p:ext uri="{BB962C8B-B14F-4D97-AF65-F5344CB8AC3E}">
        <p14:creationId xmlns:p14="http://schemas.microsoft.com/office/powerpoint/2010/main" val="180097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1369" y="2449755"/>
            <a:ext cx="9014528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36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 DẪN BỎ PHIẾU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36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36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BẦU BAN CHẤP HÀNH ĐẢNG BỘ </a:t>
            </a:r>
            <a:endParaRPr lang="en-US" sz="36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50242" y="1168183"/>
            <a:ext cx="5890780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BẦU BAN CHẤP HÀNH ĐẢNG BỘ </a:t>
            </a:r>
            <a:endParaRPr lang="en-US" sz="280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40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9883" y="2672117"/>
            <a:ext cx="9014528" cy="1311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 PHIẾU BẦU;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HỢP LỆ</a:t>
            </a: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17874" y="1168183"/>
            <a:ext cx="5890780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BẦU BAN CHẤP HÀNH ĐẢNG BỘ </a:t>
            </a:r>
            <a:endParaRPr lang="en-US" sz="280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88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49519" y="4404181"/>
              <a:ext cx="3912289" cy="4875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400" b="1" kern="1400" smtClean="0">
                  <a:solidFill>
                    <a:schemeClr val="bg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MẪU</a:t>
              </a:r>
              <a:r>
                <a:rPr lang="en-US" sz="24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PHIẾU BẦU HỢP LỆ</a:t>
              </a:r>
              <a:endParaRPr lang="en-US" sz="24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289377"/>
              </p:ext>
            </p:extLst>
          </p:nvPr>
        </p:nvGraphicFramePr>
        <p:xfrm>
          <a:off x="5462124" y="2551752"/>
          <a:ext cx="5842449" cy="3657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23689"/>
                <a:gridCol w="5018760"/>
              </a:tblGrid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 Văn Đệ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Huỳnh Thị Kim Hằng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 Hữu Lộc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Hồ Minh Lợi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 Hồng Minh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 Minh Nghĩa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Nhuận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Võ Đắc Thịnh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 Tuấn Việt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934998"/>
              </p:ext>
            </p:extLst>
          </p:nvPr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213363" y="3562141"/>
            <a:ext cx="42777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có in họ và tên những người trong danh sách bầu cử; đóng dấu của cấp uỷ triệu tập đại hội ở góc trái phía trên của phiếu bầu.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91949" y="5226150"/>
            <a:ext cx="442531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16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Lưu ý: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Số lượng đề cử: 9 đ/c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Số lượng cần bầu đủ: 7 đ/c</a:t>
            </a:r>
          </a:p>
        </p:txBody>
      </p:sp>
    </p:spTree>
    <p:extLst>
      <p:ext uri="{BB962C8B-B14F-4D97-AF65-F5344CB8AC3E}">
        <p14:creationId xmlns:p14="http://schemas.microsoft.com/office/powerpoint/2010/main" val="314447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99406" y="1806883"/>
            <a:ext cx="4191674" cy="1359462"/>
            <a:chOff x="445062" y="3965097"/>
            <a:chExt cx="4191674" cy="1359462"/>
          </a:xfrm>
          <a:solidFill>
            <a:srgbClr val="C00000"/>
          </a:solidFill>
        </p:grpSpPr>
        <p:sp>
          <p:nvSpPr>
            <p:cNvPr id="5" name="Right Arrow 4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49519" y="4375606"/>
              <a:ext cx="3584058" cy="52225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8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HỢP LỆ</a:t>
              </a:r>
              <a:endParaRPr lang="en-US" sz="28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323349"/>
              </p:ext>
            </p:extLst>
          </p:nvPr>
        </p:nvGraphicFramePr>
        <p:xfrm>
          <a:off x="5462124" y="2551752"/>
          <a:ext cx="5842449" cy="3657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23689"/>
                <a:gridCol w="5018760"/>
              </a:tblGrid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168690"/>
              </p:ext>
            </p:extLst>
          </p:nvPr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4157" y="3502165"/>
            <a:ext cx="428692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1. Là p</a:t>
            </a: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hiếu có in họ và tên những người trong danh sách bầu cử; đóng dấu của cấp uỷ triệu tập đại hội ở góc trái phía trên của phiếu bầu;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2. Người bầu cử nếu không bầu cho ai trong danh sách bầu cử thì gạch giữa cả chữ họ và tên của người mà mình không bầu.</a:t>
            </a:r>
            <a:endParaRPr lang="en-US" sz="1600" b="1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161073" y="3855181"/>
            <a:ext cx="2003791" cy="1481516"/>
            <a:chOff x="6161073" y="3855181"/>
            <a:chExt cx="2003791" cy="1481516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6189648" y="5336697"/>
              <a:ext cx="1975216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6161073" y="3855181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04157" y="5972537"/>
            <a:ext cx="47661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* Phiếu này </a:t>
            </a:r>
            <a:r>
              <a:rPr lang="en-US" sz="16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bầu đủ số lượng cần bầu: bầu 7 đ/c</a:t>
            </a:r>
          </a:p>
        </p:txBody>
      </p:sp>
    </p:spTree>
    <p:extLst>
      <p:ext uri="{BB962C8B-B14F-4D97-AF65-F5344CB8AC3E}">
        <p14:creationId xmlns:p14="http://schemas.microsoft.com/office/powerpoint/2010/main" val="118689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99406" y="1711633"/>
            <a:ext cx="4191674" cy="1359462"/>
            <a:chOff x="445062" y="3965097"/>
            <a:chExt cx="4191674" cy="1359462"/>
          </a:xfrm>
          <a:solidFill>
            <a:srgbClr val="C00000"/>
          </a:solidFill>
        </p:grpSpPr>
        <p:sp>
          <p:nvSpPr>
            <p:cNvPr id="5" name="Right Arrow 4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49519" y="4375606"/>
              <a:ext cx="3584058" cy="52225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8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HỢP LỆ</a:t>
              </a:r>
              <a:endParaRPr lang="en-US" sz="28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356915"/>
              </p:ext>
            </p:extLst>
          </p:nvPr>
        </p:nvGraphicFramePr>
        <p:xfrm>
          <a:off x="5462124" y="2551754"/>
          <a:ext cx="5996198" cy="371148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5365"/>
                <a:gridCol w="5150833"/>
              </a:tblGrid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04157" y="3321190"/>
            <a:ext cx="428692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1. Là p</a:t>
            </a: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hiếu có in họ và tên những người trong danh sách bầu cử; đóng dấu của cấp uỷ triệu tập đại hội ở góc trái phía trên của phiếu bầu;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2. Người bầu cử nếu không bầu cho ai trong danh sách bầu cử thì gạch giữa cả chữ họ và tên của người mà mình không bầu;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3. Là phiếu bầu thiếu số lượng cần bầu.</a:t>
            </a:r>
            <a:endParaRPr lang="en-US" sz="1600" b="1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151548" y="3523069"/>
            <a:ext cx="2078052" cy="1845996"/>
            <a:chOff x="6151548" y="3523069"/>
            <a:chExt cx="2078052" cy="1845996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6189648" y="5369065"/>
              <a:ext cx="2039952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6170598" y="3872798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151548" y="3523069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40462" y="5966120"/>
            <a:ext cx="48705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* Phiếu này </a:t>
            </a:r>
            <a:r>
              <a:rPr lang="en-US" sz="16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bầu thiếu số lượng cần bầu: bầu </a:t>
            </a:r>
            <a:r>
              <a:rPr 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16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đ/c</a:t>
            </a:r>
          </a:p>
        </p:txBody>
      </p:sp>
    </p:spTree>
    <p:extLst>
      <p:ext uri="{BB962C8B-B14F-4D97-AF65-F5344CB8AC3E}">
        <p14:creationId xmlns:p14="http://schemas.microsoft.com/office/powerpoint/2010/main" val="253310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2319" y="2583105"/>
            <a:ext cx="9014528" cy="1311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 PHIẾU BẦU;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KHÔNG HỢP LỆ</a:t>
            </a: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17874" y="1168183"/>
            <a:ext cx="5890780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BẦU BAN CHẤP HÀNH ĐẢNG BỘ </a:t>
            </a:r>
            <a:endParaRPr lang="en-US" sz="280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13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03838" y="1843044"/>
            <a:ext cx="4339906" cy="1359462"/>
            <a:chOff x="349494" y="3965097"/>
            <a:chExt cx="4339906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9494" y="4442281"/>
              <a:ext cx="433990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C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MẪU</a:t>
              </a: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5462124" y="2551752"/>
          <a:ext cx="5842449" cy="3657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23689"/>
                <a:gridCol w="5018760"/>
              </a:tblGrid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 Văn Đệ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Huỳnh Thị Kim Hằng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 Hữu Lộc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Hồ Minh Lợi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 Hồng Minh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 Minh Nghĩa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Nhuận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Võ Đắc Thịnh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 Tuấn Việt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9406" y="3790299"/>
            <a:ext cx="41916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bầu không do ban kiểm phiếu phát ra.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557145" y="695741"/>
            <a:ext cx="4425312" cy="576070"/>
            <a:chOff x="1595245" y="991016"/>
            <a:chExt cx="4425312" cy="576070"/>
          </a:xfrm>
        </p:grpSpPr>
        <p:sp>
          <p:nvSpPr>
            <p:cNvPr id="11" name="Rectangle 10"/>
            <p:cNvSpPr/>
            <p:nvPr/>
          </p:nvSpPr>
          <p:spPr>
            <a:xfrm>
              <a:off x="1595245" y="1117668"/>
              <a:ext cx="44253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spcAft>
                  <a:spcPts val="600"/>
                </a:spcAft>
              </a:pPr>
              <a:r>
                <a:rPr lang="en-US" sz="1400" b="1">
                  <a:solidFill>
                    <a:srgbClr val="C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400" b="1" smtClean="0">
                  <a:solidFill>
                    <a:srgbClr val="C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Không có dấu của Đảng bộ Trường</a:t>
              </a:r>
              <a:endParaRPr lang="en-US" sz="14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" name="Right Arrow 1"/>
            <p:cNvSpPr/>
            <p:nvPr/>
          </p:nvSpPr>
          <p:spPr>
            <a:xfrm>
              <a:off x="1714500" y="991016"/>
              <a:ext cx="3133725" cy="57607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5659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2844" y="4442281"/>
              <a:ext cx="366183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299407" y="4105840"/>
            <a:ext cx="4191674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Là phiếu bầu nhiều hơn số lượng cần bầu.</a:t>
            </a:r>
          </a:p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(Phiếu này bầu thừa 01 người)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641915"/>
              </p:ext>
            </p:extLst>
          </p:nvPr>
        </p:nvGraphicFramePr>
        <p:xfrm>
          <a:off x="5462124" y="2500438"/>
          <a:ext cx="5980014" cy="3657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3083"/>
                <a:gridCol w="5136931"/>
              </a:tblGrid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6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5249033" y="1767520"/>
            <a:ext cx="6096000" cy="2426092"/>
            <a:chOff x="5249033" y="1767520"/>
            <a:chExt cx="6096000" cy="2426092"/>
          </a:xfrm>
        </p:grpSpPr>
        <p:sp>
          <p:nvSpPr>
            <p:cNvPr id="28" name="Rectangle 27"/>
            <p:cNvSpPr/>
            <p:nvPr/>
          </p:nvSpPr>
          <p:spPr>
            <a:xfrm>
              <a:off x="5249033" y="1767520"/>
              <a:ext cx="6096000" cy="7092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b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PHIẾU BẦU CỬ</a:t>
              </a:r>
              <a:endParaRPr lang="en-US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b="1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Cấp ủy - Nhiệm kỳ 2015 - 2020</a:t>
              </a:r>
              <a:endParaRPr lang="en-US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6170598" y="4193612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728471" y="5732449"/>
            <a:ext cx="442531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 Số lượng đề cử: 9 đ/c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- Số lượng cần bầu đủ: 7 đ/c</a:t>
            </a:r>
          </a:p>
        </p:txBody>
      </p:sp>
      <p:sp>
        <p:nvSpPr>
          <p:cNvPr id="12" name="Oval 11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4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2844" y="4442281"/>
              <a:ext cx="366183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69165" y="3828841"/>
            <a:ext cx="42219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không bầu cho ai trong danh sách.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377643"/>
              </p:ext>
            </p:extLst>
          </p:nvPr>
        </p:nvGraphicFramePr>
        <p:xfrm>
          <a:off x="5462124" y="2551752"/>
          <a:ext cx="6012382" cy="373576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7647"/>
                <a:gridCol w="5164735"/>
              </a:tblGrid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728471" y="5732449"/>
            <a:ext cx="442531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- Số lượng đề cử: 9 đ/c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- Số lượng cần bầu đủ: 7 đ/c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170598" y="3136843"/>
            <a:ext cx="2026634" cy="3005095"/>
            <a:chOff x="6170598" y="3136843"/>
            <a:chExt cx="2026634" cy="3005095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6170598" y="4272678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6170598" y="3136843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170598" y="3516410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170598" y="3885019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170598" y="4636061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170598" y="500323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170598" y="5385670"/>
              <a:ext cx="2026634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170598" y="5770463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170598" y="6141938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Oval 22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96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2844" y="4442281"/>
              <a:ext cx="366183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22913" y="3804565"/>
            <a:ext cx="40681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dùng nhiều loại mực (loại mực, màu mực khác nhau).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760560"/>
              </p:ext>
            </p:extLst>
          </p:nvPr>
        </p:nvGraphicFramePr>
        <p:xfrm>
          <a:off x="5462124" y="2551752"/>
          <a:ext cx="6012382" cy="373576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7647"/>
                <a:gridCol w="5164735"/>
              </a:tblGrid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6170598" y="3885019"/>
            <a:ext cx="2026634" cy="2256919"/>
            <a:chOff x="6170598" y="3885019"/>
            <a:chExt cx="2026634" cy="2256919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6170598" y="4272678"/>
              <a:ext cx="1463040" cy="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170598" y="3885019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170598" y="4636061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170598" y="500323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170598" y="5385670"/>
              <a:ext cx="2026634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170598" y="5770463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170598" y="6141938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Oval 22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98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2844" y="4442281"/>
              <a:ext cx="366183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22913" y="3828841"/>
            <a:ext cx="4068167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-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bầu cho người ngoài danh sách bầu cử;</a:t>
            </a:r>
          </a:p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-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Phiếu có viết thêm, ký tên, đánh dấu v.v…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036646"/>
              </p:ext>
            </p:extLst>
          </p:nvPr>
        </p:nvGraphicFramePr>
        <p:xfrm>
          <a:off x="5462124" y="2551752"/>
          <a:ext cx="5996198" cy="365775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5365"/>
                <a:gridCol w="5150833"/>
              </a:tblGrid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6170598" y="3872207"/>
            <a:ext cx="1994266" cy="2200275"/>
            <a:chOff x="6170598" y="3872207"/>
            <a:chExt cx="1994266" cy="2200275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6170598" y="4243682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170598" y="387220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170598" y="461515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170598" y="495805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170598" y="5348582"/>
              <a:ext cx="1994266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170598" y="570100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170598" y="6072482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5459258" y="6209503"/>
            <a:ext cx="6007156" cy="338554"/>
          </a:xfrm>
          <a:prstGeom prst="rect">
            <a:avLst/>
          </a:prstGeom>
          <a:ln w="158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1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        Hoàng văn K</a:t>
            </a:r>
            <a:endParaRPr lang="en-US" sz="160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310776" y="6209503"/>
            <a:ext cx="0" cy="33855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>
            <a:off x="3762796" y="6072482"/>
            <a:ext cx="1586039" cy="600411"/>
          </a:xfrm>
          <a:prstGeom prst="rightArrow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 thêm</a:t>
            </a:r>
            <a:endParaRPr lang="en-US" sz="1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62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1369" y="2433571"/>
            <a:ext cx="9014528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b="1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 DẪN</a:t>
            </a:r>
          </a:p>
        </p:txBody>
      </p:sp>
      <p:sp>
        <p:nvSpPr>
          <p:cNvPr id="3" name="Rectangle 2"/>
          <p:cNvSpPr/>
          <p:nvPr/>
        </p:nvSpPr>
        <p:spPr>
          <a:xfrm>
            <a:off x="2810632" y="3083035"/>
            <a:ext cx="6496205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 PHIẾU XIN Ý KIẾN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 người được đề cử tại Đại hội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 bầu vào chức danh Bí thư cấp ủy</a:t>
            </a:r>
            <a:endParaRPr lang="en-US" sz="3200" b="1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81726" y="1151999"/>
            <a:ext cx="9395457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XIN Ý KIẾN ĐỂ BẦU CHỨC DANH BÍ THƯ ĐẢNG BỘ </a:t>
            </a:r>
            <a:endParaRPr lang="en-US" sz="280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72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82631" y="2736853"/>
            <a:ext cx="9014528" cy="1311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 PHIẾU XIN Ý KIẾN;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 HỢP LỆ</a:t>
            </a: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4233" y="1151999"/>
            <a:ext cx="1099044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 PHIẾU XIN Ý KIẾN ĐỂ BẦU CHỨC DANH BÍ THƯ ĐẢNG BỘ </a:t>
            </a:r>
            <a:endParaRPr lang="en-US" sz="280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15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352716"/>
              </p:ext>
            </p:extLst>
          </p:nvPr>
        </p:nvGraphicFramePr>
        <p:xfrm>
          <a:off x="4851340" y="1339576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733140"/>
              </p:ext>
            </p:extLst>
          </p:nvPr>
        </p:nvGraphicFramePr>
        <p:xfrm>
          <a:off x="5072283" y="3874753"/>
          <a:ext cx="6620709" cy="114230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04270"/>
                <a:gridCol w="1943158"/>
                <a:gridCol w="1324427"/>
                <a:gridCol w="1324427"/>
                <a:gridCol w="1324427"/>
              </a:tblGrid>
              <a:tr h="856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 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Ghi chú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5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 Hữu Lộc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680035" y="2854980"/>
            <a:ext cx="500954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 người được đề cử tại Đại hội để bầu vào chức danh Bí thư cấp ủy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53551" y="1851136"/>
            <a:ext cx="4237529" cy="1359462"/>
            <a:chOff x="399207" y="3965097"/>
            <a:chExt cx="4237529" cy="1359462"/>
          </a:xfrm>
        </p:grpSpPr>
        <p:sp>
          <p:nvSpPr>
            <p:cNvPr id="8" name="Right Arrow 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99207" y="4404181"/>
              <a:ext cx="4192430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chemeClr val="bg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MẪU</a:t>
              </a:r>
              <a:r>
                <a:rPr lang="en-US" sz="20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PHIẾU XIN Ý KIẾN HỢP LỆ</a:t>
              </a:r>
              <a:endParaRPr lang="en-US" sz="20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sp>
        <p:nvSpPr>
          <p:cNvPr id="10" name="Oval 9"/>
          <p:cNvSpPr/>
          <p:nvPr/>
        </p:nvSpPr>
        <p:spPr>
          <a:xfrm>
            <a:off x="6214681" y="121380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99406" y="3259150"/>
            <a:ext cx="4425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 </a:t>
            </a:r>
            <a:r>
              <a:rPr lang="en-US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có in họ và tên 01 người trong danh sách đề cử; có đóng dấu của cấp uỷ triệu tập đại hội ở góc trái phía trên của phiếu.</a:t>
            </a:r>
          </a:p>
        </p:txBody>
      </p:sp>
    </p:spTree>
    <p:extLst>
      <p:ext uri="{BB962C8B-B14F-4D97-AF65-F5344CB8AC3E}">
        <p14:creationId xmlns:p14="http://schemas.microsoft.com/office/powerpoint/2010/main" val="348535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1340" y="1339576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268347"/>
              </p:ext>
            </p:extLst>
          </p:nvPr>
        </p:nvGraphicFramePr>
        <p:xfrm>
          <a:off x="5072283" y="3874753"/>
          <a:ext cx="6580513" cy="99665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99994"/>
                <a:gridCol w="1931361"/>
                <a:gridCol w="1316386"/>
                <a:gridCol w="1316386"/>
                <a:gridCol w="1316386"/>
              </a:tblGrid>
              <a:tr h="7474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 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Ghi chú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4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744771" y="2854980"/>
            <a:ext cx="502572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 người được đề cử tại Đại hội để bầu vào chức danh Bí thư cấp ủy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58207" y="1956332"/>
            <a:ext cx="4232873" cy="1359462"/>
            <a:chOff x="403863" y="3965097"/>
            <a:chExt cx="4232873" cy="1359462"/>
          </a:xfrm>
        </p:grpSpPr>
        <p:sp>
          <p:nvSpPr>
            <p:cNvPr id="8" name="Right Arrow 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03863" y="4404181"/>
              <a:ext cx="4178388" cy="4875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4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XIN Ý KIẾN HỢP LỆ</a:t>
              </a:r>
              <a:endParaRPr lang="en-US" sz="24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sp>
        <p:nvSpPr>
          <p:cNvPr id="10" name="Oval 9"/>
          <p:cNvSpPr/>
          <p:nvPr/>
        </p:nvSpPr>
        <p:spPr>
          <a:xfrm>
            <a:off x="6214681" y="121380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99405" y="3380530"/>
            <a:ext cx="4482987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 </a:t>
            </a:r>
            <a:r>
              <a:rPr lang="en-US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có in họ và tên 01 người trong danh sách đề cử; có đóng dấu của cấp uỷ triệu tập đại hội ở góc trái phía trên của phiếu; có 04 cột theo quy định.</a:t>
            </a:r>
          </a:p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- Người đề cử đánh dấu X vào ô ĐỒNG Ý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hoặc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KHÔNG ĐỒNG Ý ứng với họ và tên người trong danh sách.</a:t>
            </a:r>
            <a:endParaRPr lang="en-US" b="1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25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1340" y="1339576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350831"/>
              </p:ext>
            </p:extLst>
          </p:nvPr>
        </p:nvGraphicFramePr>
        <p:xfrm>
          <a:off x="5072283" y="3874753"/>
          <a:ext cx="6580513" cy="99665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99994"/>
                <a:gridCol w="1931361"/>
                <a:gridCol w="1316386"/>
                <a:gridCol w="1316386"/>
                <a:gridCol w="1316386"/>
              </a:tblGrid>
              <a:tr h="7474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 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Ghi chú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4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793323" y="2854980"/>
            <a:ext cx="500954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 người được đề cử tại Đại hội để bầu vào chức danh Bí thư cấp ủy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66299" y="1956332"/>
            <a:ext cx="4224781" cy="1359462"/>
            <a:chOff x="411955" y="3965097"/>
            <a:chExt cx="4224781" cy="1359462"/>
          </a:xfrm>
        </p:grpSpPr>
        <p:sp>
          <p:nvSpPr>
            <p:cNvPr id="8" name="Right Arrow 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11955" y="4404181"/>
              <a:ext cx="4178388" cy="4875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4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XIN Ý KIẾN HỢP LỆ</a:t>
              </a:r>
              <a:endParaRPr lang="en-US" sz="24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sp>
        <p:nvSpPr>
          <p:cNvPr id="10" name="Oval 9"/>
          <p:cNvSpPr/>
          <p:nvPr/>
        </p:nvSpPr>
        <p:spPr>
          <a:xfrm>
            <a:off x="6214681" y="121380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99405" y="3364346"/>
            <a:ext cx="4499171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 </a:t>
            </a:r>
            <a:r>
              <a:rPr lang="en-US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có in họ và tên 01 người trong danh sách đề cử; có đóng dấu của cấp uỷ triệu tập đại hội ở góc trái phía trên của phiếu; có 04 cột theo quy định.</a:t>
            </a:r>
          </a:p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- Người đề cử đánh dấu X vào ô ĐỒNG Ý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hoặc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KHÔNG ĐỒNG Ý ứng với họ và tên người trong danh sách.</a:t>
            </a:r>
            <a:endParaRPr lang="en-US" b="1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4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7787" y="2583105"/>
            <a:ext cx="9014528" cy="1299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0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0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 PHIẾU XIN Ý KIẾN;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0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0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 KHÔNG HỢP LỆ</a:t>
            </a:r>
            <a:endParaRPr lang="en-US" sz="40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81726" y="1151999"/>
            <a:ext cx="9395457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XIN Ý KIẾN ĐỂ BẦU CHỨC DANH BÍ THƯ ĐẢNG BỘ </a:t>
            </a:r>
            <a:endParaRPr lang="en-US" sz="280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23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7696" y="4442281"/>
              <a:ext cx="3732368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C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MẪU</a:t>
              </a: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PHIẾU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789969"/>
              </p:ext>
            </p:extLst>
          </p:nvPr>
        </p:nvGraphicFramePr>
        <p:xfrm>
          <a:off x="4591626" y="934974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422913" y="3828841"/>
            <a:ext cx="4425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không do ban kiểm phiếu phát ra.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492409" y="987053"/>
            <a:ext cx="4425312" cy="576070"/>
            <a:chOff x="1530509" y="991016"/>
            <a:chExt cx="4425312" cy="576070"/>
          </a:xfrm>
        </p:grpSpPr>
        <p:sp>
          <p:nvSpPr>
            <p:cNvPr id="11" name="Rectangle 10"/>
            <p:cNvSpPr/>
            <p:nvPr/>
          </p:nvSpPr>
          <p:spPr>
            <a:xfrm>
              <a:off x="1530509" y="1117668"/>
              <a:ext cx="44253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spcAft>
                  <a:spcPts val="600"/>
                </a:spcAft>
              </a:pPr>
              <a:r>
                <a:rPr lang="en-US" sz="1400" b="1">
                  <a:solidFill>
                    <a:srgbClr val="C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400" b="1" smtClean="0">
                  <a:solidFill>
                    <a:srgbClr val="C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Không có dấu của Đảng bộ Trường</a:t>
              </a:r>
              <a:endParaRPr lang="en-US" sz="14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" name="Right Arrow 1"/>
            <p:cNvSpPr/>
            <p:nvPr/>
          </p:nvSpPr>
          <p:spPr>
            <a:xfrm>
              <a:off x="1714500" y="991016"/>
              <a:ext cx="3133725" cy="57607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418899"/>
              </p:ext>
            </p:extLst>
          </p:nvPr>
        </p:nvGraphicFramePr>
        <p:xfrm>
          <a:off x="5072283" y="3405417"/>
          <a:ext cx="6580513" cy="99665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99994"/>
                <a:gridCol w="1931361"/>
                <a:gridCol w="1316386"/>
                <a:gridCol w="1316386"/>
                <a:gridCol w="1316386"/>
              </a:tblGrid>
              <a:tr h="7474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 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Ghi chú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4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Lộc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5785230" y="2385644"/>
            <a:ext cx="510664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 người được đề cử tại Đại hội để bầu vào chức danh Bí thư cấp ủy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81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1340" y="1339576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425446"/>
              </p:ext>
            </p:extLst>
          </p:nvPr>
        </p:nvGraphicFramePr>
        <p:xfrm>
          <a:off x="5072283" y="3874753"/>
          <a:ext cx="6580513" cy="99665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99994"/>
                <a:gridCol w="1931361"/>
                <a:gridCol w="1316386"/>
                <a:gridCol w="1316386"/>
                <a:gridCol w="1316386"/>
              </a:tblGrid>
              <a:tr h="7474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 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Ghi chú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4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785231" y="2854980"/>
            <a:ext cx="499336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 người được đề cử tại Đại hội để bầu vào chức danh Bí thư cấp ủy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14681" y="121380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99406" y="3364346"/>
            <a:ext cx="4425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 Người đề cử đánh dấu X vào cả 2 ô đồng ý và không đồng ý ứng với họ và tên người trong danh sách.</a:t>
            </a:r>
            <a:endParaRPr lang="en-US" b="1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80544" y="1843044"/>
            <a:ext cx="4210536" cy="1359462"/>
            <a:chOff x="426200" y="3965097"/>
            <a:chExt cx="4210536" cy="1359462"/>
          </a:xfrm>
        </p:grpSpPr>
        <p:sp>
          <p:nvSpPr>
            <p:cNvPr id="13" name="Right Arrow 12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6200" y="4442281"/>
              <a:ext cx="4121706" cy="3687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XIN Ý KIẾN KHÔNG HỢP LỆ</a:t>
              </a:r>
              <a:endParaRPr lang="en-US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038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1340" y="1339576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087597"/>
              </p:ext>
            </p:extLst>
          </p:nvPr>
        </p:nvGraphicFramePr>
        <p:xfrm>
          <a:off x="5072283" y="3874753"/>
          <a:ext cx="6580513" cy="99665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99994"/>
                <a:gridCol w="1931361"/>
                <a:gridCol w="1316386"/>
                <a:gridCol w="1316386"/>
                <a:gridCol w="1316386"/>
              </a:tblGrid>
              <a:tr h="7474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 đồng ý để trong danh sách bầu cử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Ghi chú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4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715000" y="2854980"/>
            <a:ext cx="499953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XIN Ý KIẾN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 người được đề cử tại Đại hội để bầu vào chức danh Bí thư cấp ủy</a:t>
            </a: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14681" y="121380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11162" y="3650217"/>
            <a:ext cx="4425312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 Phiếu chọn người ngoài danh sách;      </a:t>
            </a:r>
          </a:p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 Phiếu có đánh dấu; ký tên hoặc viết thêm v.v…</a:t>
            </a:r>
            <a:endParaRPr lang="en-US" b="1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80544" y="1843044"/>
            <a:ext cx="4210536" cy="1359462"/>
            <a:chOff x="426200" y="3965097"/>
            <a:chExt cx="4210536" cy="1359462"/>
          </a:xfrm>
        </p:grpSpPr>
        <p:sp>
          <p:nvSpPr>
            <p:cNvPr id="13" name="Right Arrow 12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6200" y="4442281"/>
              <a:ext cx="4121706" cy="3687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XIN Ý KIẾN KHÔNG HỢP LỆ</a:t>
              </a:r>
              <a:endParaRPr lang="en-US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5080365" y="4864746"/>
            <a:ext cx="6568710" cy="307777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02                  Trần Thị B                          X</a:t>
            </a:r>
            <a:endParaRPr lang="en-US" sz="1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5772150" y="4855221"/>
            <a:ext cx="0" cy="31730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705725" y="4864746"/>
            <a:ext cx="0" cy="30777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020175" y="4864746"/>
            <a:ext cx="0" cy="30777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0334625" y="4864746"/>
            <a:ext cx="0" cy="30777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ight Arrow 15"/>
          <p:cNvSpPr/>
          <p:nvPr/>
        </p:nvSpPr>
        <p:spPr>
          <a:xfrm>
            <a:off x="3325828" y="4729210"/>
            <a:ext cx="1586039" cy="600411"/>
          </a:xfrm>
          <a:prstGeom prst="rightArrow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 thêm</a:t>
            </a:r>
            <a:endParaRPr lang="en-US" sz="1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66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1369" y="2433571"/>
            <a:ext cx="9014528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b="1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 DẪN</a:t>
            </a:r>
          </a:p>
        </p:txBody>
      </p:sp>
      <p:sp>
        <p:nvSpPr>
          <p:cNvPr id="2" name="Rectangle 1"/>
          <p:cNvSpPr/>
          <p:nvPr/>
        </p:nvSpPr>
        <p:spPr>
          <a:xfrm>
            <a:off x="2359696" y="3336743"/>
            <a:ext cx="7109981" cy="889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US" sz="3200" b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 PHIẾU BẦU CỬ</a:t>
            </a:r>
            <a:endParaRPr lang="en-US" sz="3200" smtClean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 đi dự Đại hội </a:t>
            </a:r>
            <a:r>
              <a:rPr lang="en-US" sz="32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 </a:t>
            </a:r>
            <a:r>
              <a:rPr lang="en-US" sz="3200" b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trên </a:t>
            </a:r>
            <a:endParaRPr lang="en-US" sz="320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63176" y="1200551"/>
            <a:ext cx="9011762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BẦU ĐẠI BIỂU ĐI DỰ ĐẠI HỘI ĐẠI BIỂU CẤP TRÊN </a:t>
            </a:r>
            <a:endParaRPr lang="en-US" sz="2800">
              <a:solidFill>
                <a:srgbClr val="C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57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7371" y="2608157"/>
            <a:ext cx="9014528" cy="1311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 PHIẾU BẦU;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HỢP LỆ</a:t>
            </a: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63176" y="1200551"/>
            <a:ext cx="9011762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BẦU ĐẠI BIỂU ĐI DỰ ĐẠI HỘI ĐẠI BIỂU CẤP TRÊN </a:t>
            </a:r>
            <a:endParaRPr lang="en-US" sz="2800">
              <a:solidFill>
                <a:srgbClr val="C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23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13961"/>
              </p:ext>
            </p:extLst>
          </p:nvPr>
        </p:nvGraphicFramePr>
        <p:xfrm>
          <a:off x="5047477" y="633716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5522140" y="1621731"/>
            <a:ext cx="6096000" cy="5883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z="160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 đi dự Đại hội cấp trên </a:t>
            </a:r>
            <a:endParaRPr lang="en-US" sz="16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224598"/>
              </p:ext>
            </p:extLst>
          </p:nvPr>
        </p:nvGraphicFramePr>
        <p:xfrm>
          <a:off x="6084115" y="2395668"/>
          <a:ext cx="5665299" cy="4045400"/>
        </p:xfrm>
        <a:graphic>
          <a:graphicData uri="http://schemas.openxmlformats.org/drawingml/2006/table">
            <a:tbl>
              <a:tblPr firstRow="1" firstCol="1" bandRow="1"/>
              <a:tblGrid>
                <a:gridCol w="1043441"/>
                <a:gridCol w="4621858"/>
              </a:tblGrid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Đệ</a:t>
                      </a: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Lộc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Hồ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Minh Lợi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Thanh Lâm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Kim Thu Liễu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Hồng Minh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Nhuận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Ngọc Trang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Võ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Đắc Thịnh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658154" y="1843044"/>
            <a:ext cx="4191674" cy="1359462"/>
            <a:chOff x="445062" y="3965097"/>
            <a:chExt cx="4191674" cy="1359462"/>
          </a:xfrm>
        </p:grpSpPr>
        <p:sp>
          <p:nvSpPr>
            <p:cNvPr id="6" name="Right Arrow 5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549519" y="4404181"/>
              <a:ext cx="3912289" cy="4875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400" b="1" kern="1400" smtClean="0">
                  <a:solidFill>
                    <a:schemeClr val="bg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MẪU</a:t>
              </a:r>
              <a:r>
                <a:rPr lang="en-US" sz="24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PHIẾU BẦU HỢP LỆ</a:t>
              </a:r>
              <a:endParaRPr lang="en-US" sz="24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sp>
        <p:nvSpPr>
          <p:cNvPr id="8" name="Oval 7"/>
          <p:cNvSpPr/>
          <p:nvPr/>
        </p:nvSpPr>
        <p:spPr>
          <a:xfrm>
            <a:off x="6394899" y="479961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52196" y="3504991"/>
            <a:ext cx="4425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có in họ và tên những người trong danh sách bầu cử; đóng dấu của cấp uỷ triệu tập đại hội ở góc trái phía trên của phiếu bầu.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3499" y="4959446"/>
            <a:ext cx="44253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16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Lưu ý: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Số lượng đề cử: 9 đ/c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Số lượng cần bầu đủ: 8 đại biểu chính thức (sau khi có kết quả bầu đại biểu chính thức sẽ bầu chọn đại biểu dự khuyết)</a:t>
            </a:r>
          </a:p>
        </p:txBody>
      </p:sp>
    </p:spTree>
    <p:extLst>
      <p:ext uri="{BB962C8B-B14F-4D97-AF65-F5344CB8AC3E}">
        <p14:creationId xmlns:p14="http://schemas.microsoft.com/office/powerpoint/2010/main" val="127373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99406" y="1806883"/>
            <a:ext cx="4191674" cy="1359462"/>
            <a:chOff x="445062" y="3965097"/>
            <a:chExt cx="4191674" cy="1359462"/>
          </a:xfrm>
          <a:solidFill>
            <a:srgbClr val="C00000"/>
          </a:solidFill>
        </p:grpSpPr>
        <p:sp>
          <p:nvSpPr>
            <p:cNvPr id="5" name="Right Arrow 4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49519" y="4375606"/>
              <a:ext cx="3584058" cy="52225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800" b="1" kern="1400" smtClean="0">
                  <a:solidFill>
                    <a:srgbClr val="FFFF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HỢP LỆ</a:t>
              </a:r>
              <a:endParaRPr lang="en-US" sz="2800" kern="140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777"/>
              </p:ext>
            </p:extLst>
          </p:nvPr>
        </p:nvGraphicFramePr>
        <p:xfrm>
          <a:off x="5462124" y="2551752"/>
          <a:ext cx="5842449" cy="36576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23689"/>
                <a:gridCol w="5018760"/>
              </a:tblGrid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</a:t>
                      </a:r>
                      <a:r>
                        <a:rPr lang="en-US" sz="1600" u="none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5249033" y="1767520"/>
            <a:ext cx="6096000" cy="7092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 ủy - Nhiệm kỳ 2015 - 2020</a:t>
            </a:r>
            <a:endParaRPr lang="en-US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4156" y="3502165"/>
            <a:ext cx="5139369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1. Là p</a:t>
            </a: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hiếu có in họ và tên những người trong danh sách bầu cử; đóng dấu của cấp uỷ triệu tập đại hội ở góc trái phía trên của phiếu bầu;</a:t>
            </a:r>
          </a:p>
          <a:p>
            <a:pPr algn="just">
              <a:spcAft>
                <a:spcPts val="600"/>
              </a:spcAft>
            </a:pPr>
            <a:r>
              <a:rPr lang="en-US" sz="1600" b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2. Người bầu cử nếu không bầu cho ai trong danh sách bầu cử thì gạch giữa cả chữ họ và tên của người mà mình không bầu.</a:t>
            </a:r>
            <a:endParaRPr lang="en-US" sz="1600" b="1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161073" y="3855181"/>
            <a:ext cx="2003791" cy="1481516"/>
            <a:chOff x="6161073" y="3855181"/>
            <a:chExt cx="2003791" cy="1481516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6189648" y="5336697"/>
              <a:ext cx="1975216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6161073" y="3855181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8861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2319" y="2583105"/>
            <a:ext cx="9014528" cy="1311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 PHIẾU BẦU;</a:t>
            </a: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endParaRPr lang="en-US" sz="4400" b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3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b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KHÔNG HỢP LỆ</a:t>
            </a:r>
            <a:endParaRPr lang="en-US" sz="4400" b="1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0781" y="1200551"/>
            <a:ext cx="7296549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BẦU ĐẠI BIỂU ĐI DỰ ĐẠI HỘI CẤP TRÊN </a:t>
            </a:r>
            <a:endParaRPr lang="en-US" sz="2800">
              <a:solidFill>
                <a:srgbClr val="C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42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03838" y="1843044"/>
            <a:ext cx="4339906" cy="1359462"/>
            <a:chOff x="349494" y="3965097"/>
            <a:chExt cx="4339906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9494" y="4442281"/>
              <a:ext cx="433990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C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MẪU</a:t>
              </a: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299406" y="3790299"/>
            <a:ext cx="41916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bầu không do ban kiểm phiếu phát ra.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783721" y="695741"/>
            <a:ext cx="4425312" cy="576070"/>
            <a:chOff x="1570969" y="991016"/>
            <a:chExt cx="4425312" cy="576070"/>
          </a:xfrm>
        </p:grpSpPr>
        <p:sp>
          <p:nvSpPr>
            <p:cNvPr id="11" name="Rectangle 10"/>
            <p:cNvSpPr/>
            <p:nvPr/>
          </p:nvSpPr>
          <p:spPr>
            <a:xfrm>
              <a:off x="1570969" y="1117668"/>
              <a:ext cx="44253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spcAft>
                  <a:spcPts val="600"/>
                </a:spcAft>
              </a:pPr>
              <a:r>
                <a:rPr lang="en-US" sz="1400" b="1">
                  <a:solidFill>
                    <a:srgbClr val="C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400" b="1" smtClean="0">
                  <a:solidFill>
                    <a:srgbClr val="C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Không có dấu của Đảng bộ Trường</a:t>
              </a:r>
              <a:endParaRPr lang="en-US" sz="1400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" name="Right Arrow 1"/>
            <p:cNvSpPr/>
            <p:nvPr/>
          </p:nvSpPr>
          <p:spPr>
            <a:xfrm>
              <a:off x="1714500" y="991016"/>
              <a:ext cx="3133725" cy="57607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612584"/>
              </p:ext>
            </p:extLst>
          </p:nvPr>
        </p:nvGraphicFramePr>
        <p:xfrm>
          <a:off x="5047477" y="633716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5522140" y="1621731"/>
            <a:ext cx="6096000" cy="5883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z="160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 đi dự Đại hội cấp trên </a:t>
            </a:r>
            <a:endParaRPr lang="en-US" sz="16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260366"/>
              </p:ext>
            </p:extLst>
          </p:nvPr>
        </p:nvGraphicFramePr>
        <p:xfrm>
          <a:off x="6084115" y="2395670"/>
          <a:ext cx="5414667" cy="3810920"/>
        </p:xfrm>
        <a:graphic>
          <a:graphicData uri="http://schemas.openxmlformats.org/drawingml/2006/table">
            <a:tbl>
              <a:tblPr firstRow="1" firstCol="1" bandRow="1"/>
              <a:tblGrid>
                <a:gridCol w="997280"/>
                <a:gridCol w="4417387"/>
              </a:tblGrid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Đệ</a:t>
                      </a: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Lộc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Hồ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Minh Lợi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Thanh Lâm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Kim Thu Liễu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Đinh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Hồng Minh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Nhuận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Ngọc Trang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b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Võ</a:t>
                      </a:r>
                      <a:r>
                        <a:rPr lang="en-US" sz="1600" b="1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Đắc Thịnh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2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2844" y="4442281"/>
              <a:ext cx="366183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269165" y="3828841"/>
            <a:ext cx="42219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không bầu cho ai trong danh sách.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822977"/>
              </p:ext>
            </p:extLst>
          </p:nvPr>
        </p:nvGraphicFramePr>
        <p:xfrm>
          <a:off x="5462124" y="2551752"/>
          <a:ext cx="6012382" cy="373576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7647"/>
                <a:gridCol w="5164735"/>
              </a:tblGrid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6170598" y="3136843"/>
            <a:ext cx="2010450" cy="3005095"/>
            <a:chOff x="6170598" y="3136843"/>
            <a:chExt cx="2010450" cy="3005095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6170598" y="4272678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6170598" y="3136843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170598" y="3516410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170598" y="3885019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170598" y="4636061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170598" y="500323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170598" y="5385670"/>
              <a:ext cx="201045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170598" y="5770463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170598" y="6141938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Oval 22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5538324" y="1843044"/>
            <a:ext cx="6096000" cy="5883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z="160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 đi dự Đại hội cấp trên </a:t>
            </a:r>
            <a:endParaRPr lang="en-US" sz="16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6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2844" y="4442281"/>
              <a:ext cx="366183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422913" y="3804565"/>
            <a:ext cx="40681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dùng nhiều loại mực (loại mực, màu mực khác nhau).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100941"/>
              </p:ext>
            </p:extLst>
          </p:nvPr>
        </p:nvGraphicFramePr>
        <p:xfrm>
          <a:off x="5462124" y="2551752"/>
          <a:ext cx="6012382" cy="373576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7647"/>
                <a:gridCol w="5164735"/>
              </a:tblGrid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5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6170598" y="3885019"/>
            <a:ext cx="2042818" cy="2256919"/>
            <a:chOff x="6170598" y="3885019"/>
            <a:chExt cx="2042818" cy="2256919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6170598" y="4272678"/>
              <a:ext cx="1463040" cy="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170598" y="3885019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170598" y="4636061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170598" y="500323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170598" y="5385670"/>
              <a:ext cx="2042818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170598" y="5770463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170598" y="6141938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Oval 22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5522140" y="1840215"/>
            <a:ext cx="6096000" cy="5883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z="160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 đi dự Đại hội cấp trên </a:t>
            </a:r>
            <a:endParaRPr lang="en-US" sz="16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04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299406" y="1843044"/>
            <a:ext cx="4191674" cy="1359462"/>
            <a:chOff x="445062" y="3965097"/>
            <a:chExt cx="4191674" cy="1359462"/>
          </a:xfrm>
        </p:grpSpPr>
        <p:sp>
          <p:nvSpPr>
            <p:cNvPr id="18" name="Right Arrow 17"/>
            <p:cNvSpPr/>
            <p:nvPr/>
          </p:nvSpPr>
          <p:spPr>
            <a:xfrm>
              <a:off x="445062" y="3965097"/>
              <a:ext cx="4191674" cy="1359462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2844" y="4442281"/>
              <a:ext cx="3661836" cy="4216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2000" b="1" kern="1400" smtClean="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PHIẾU BẦU KHÔNG HỢP LỆ</a:t>
              </a:r>
              <a:endParaRPr lang="en-US" sz="2000" kern="14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4591626" y="643662"/>
          <a:ext cx="6892925" cy="88900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702050"/>
                <a:gridCol w="31908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BỘ TRƯỜNG CAO ĐẲNG KỸ THUẬT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LÝ TỰ TRỌNG THÀNH PHỐ HỒ CHÍ MINH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ĐẠI HỘI ĐẢNG VIÊN LẦN THỨ XI,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NHIỆM KỲ 2015 - 2020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ĐẢNG CỘNG SẢN VIỆT NAM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Tp. Hồ Chí Minh, ngày 04   tháng 04  năm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422913" y="3828841"/>
            <a:ext cx="4068167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-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 phiếu bầu cho người ngoài danh sách bầu cử;</a:t>
            </a:r>
          </a:p>
          <a:p>
            <a:pPr algn="just">
              <a:spcAft>
                <a:spcPts val="600"/>
              </a:spcAft>
            </a:pPr>
            <a:r>
              <a:rPr lang="en-US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- </a:t>
            </a:r>
            <a:r>
              <a:rPr lang="en-US" b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Phiếu có viết thêm, ký tên, đánh dấu v.v…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63697"/>
              </p:ext>
            </p:extLst>
          </p:nvPr>
        </p:nvGraphicFramePr>
        <p:xfrm>
          <a:off x="5462124" y="2551752"/>
          <a:ext cx="5996198" cy="365775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45365"/>
                <a:gridCol w="5150833"/>
              </a:tblGrid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Họ và tên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</a:t>
                      </a:r>
                      <a:r>
                        <a:rPr lang="pt-BR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Thị </a:t>
                      </a:r>
                      <a:r>
                        <a:rPr lang="pt-BR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Đỗ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C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Đoàn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Hữu 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Đ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Lê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Thị 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non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Nguyễn Thị </a:t>
                      </a:r>
                      <a:r>
                        <a:rPr lang="en-US" sz="1600" u="none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Thanh G</a:t>
                      </a:r>
                      <a:endParaRPr lang="en-US" sz="1600" u="none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Trần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r>
                        <a:rPr lang="en-US" sz="1600" baseline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Văn 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6170598" y="3872207"/>
            <a:ext cx="2026634" cy="2200275"/>
            <a:chOff x="6170598" y="3872207"/>
            <a:chExt cx="2026634" cy="2200275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6170598" y="4243682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170598" y="387220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170598" y="461515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170598" y="495805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170598" y="5348582"/>
              <a:ext cx="2026634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170598" y="5701007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170598" y="6072482"/>
              <a:ext cx="1463040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5459258" y="6209503"/>
            <a:ext cx="6007156" cy="338554"/>
          </a:xfrm>
          <a:prstGeom prst="rect">
            <a:avLst/>
          </a:prstGeom>
          <a:ln w="158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1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        Hoàng văn K</a:t>
            </a:r>
            <a:endParaRPr lang="en-US" sz="160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310776" y="6209503"/>
            <a:ext cx="0" cy="33855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5842449" y="525983"/>
            <a:ext cx="1157162" cy="1132886"/>
          </a:xfrm>
          <a:prstGeom prst="ellipse">
            <a:avLst/>
          </a:prstGeom>
          <a:solidFill>
            <a:srgbClr val="FF0000">
              <a:alpha val="1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5522140" y="1913043"/>
            <a:ext cx="6096000" cy="5883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BẦU CỬ</a:t>
            </a:r>
            <a:endParaRPr lang="en-US" sz="160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600" b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 đi dự Đại hội cấp trên </a:t>
            </a:r>
            <a:endParaRPr lang="en-US" sz="16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3698060" y="6072482"/>
            <a:ext cx="1586039" cy="600411"/>
          </a:xfrm>
          <a:prstGeom prst="rightArrow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 thêm</a:t>
            </a:r>
            <a:endParaRPr lang="en-US" sz="1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99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93382" y="2552960"/>
            <a:ext cx="9176368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4400" b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XIN CẢM ƠN</a:t>
            </a:r>
          </a:p>
          <a:p>
            <a:pPr algn="ctr">
              <a:spcAft>
                <a:spcPts val="600"/>
              </a:spcAft>
            </a:pPr>
            <a:r>
              <a:rPr lang="en-US" sz="4400" b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CHÚC ĐẠI HỘI THÀNH CÔNG</a:t>
            </a:r>
            <a:endParaRPr lang="en-US" sz="4400" b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86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3.xml><?xml version="1.0" encoding="utf-8"?>
<a:theme xmlns:a="http://schemas.openxmlformats.org/drawingml/2006/main" name="1_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ppt/theme/theme4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E3B30"/>
      </a:dk2>
      <a:lt2>
        <a:srgbClr val="FFDB82"/>
      </a:lt2>
      <a:accent1>
        <a:srgbClr val="F0A22E"/>
      </a:accent1>
      <a:accent2>
        <a:srgbClr val="E4D9B2"/>
      </a:accent2>
      <a:accent3>
        <a:srgbClr val="AA986C"/>
      </a:accent3>
      <a:accent4>
        <a:srgbClr val="8FB977"/>
      </a:accent4>
      <a:accent5>
        <a:srgbClr val="778F9F"/>
      </a:accent5>
      <a:accent6>
        <a:srgbClr val="8A6087"/>
      </a:accent6>
      <a:hlink>
        <a:srgbClr val="AD1F1F"/>
      </a:hlink>
      <a:folHlink>
        <a:srgbClr val="FFC42F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C473073F-34A4-486A-BBA1-2A70AE921EB6}"/>
    </a:ext>
  </a:extLst>
</a:theme>
</file>

<file path=ppt/theme/theme5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6.xml><?xml version="1.0" encoding="utf-8"?>
<a:theme xmlns:a="http://schemas.openxmlformats.org/drawingml/2006/main" name="2_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ppt/theme/theme7.xml><?xml version="1.0" encoding="utf-8"?>
<a:theme xmlns:a="http://schemas.openxmlformats.org/drawingml/2006/main" name="3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8.xml><?xml version="1.0" encoding="utf-8"?>
<a:theme xmlns:a="http://schemas.openxmlformats.org/drawingml/2006/main" name="4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9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2908</Words>
  <Application>Microsoft Office PowerPoint</Application>
  <PresentationFormat>Widescreen</PresentationFormat>
  <Paragraphs>633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32</vt:i4>
      </vt:variant>
    </vt:vector>
  </HeadingPairs>
  <TitlesOfParts>
    <vt:vector size="48" baseType="lpstr">
      <vt:lpstr>Arial</vt:lpstr>
      <vt:lpstr>Calibri</vt:lpstr>
      <vt:lpstr>Calibri Light</vt:lpstr>
      <vt:lpstr>Century Gothic</vt:lpstr>
      <vt:lpstr>Corbel</vt:lpstr>
      <vt:lpstr>Times New Roman</vt:lpstr>
      <vt:lpstr>Wingdings 3</vt:lpstr>
      <vt:lpstr>Office Theme</vt:lpstr>
      <vt:lpstr>Retrospect</vt:lpstr>
      <vt:lpstr>1_Retrospect</vt:lpstr>
      <vt:lpstr>Depth</vt:lpstr>
      <vt:lpstr>Wisp</vt:lpstr>
      <vt:lpstr>2_Retrospect</vt:lpstr>
      <vt:lpstr>3_Retrospect</vt:lpstr>
      <vt:lpstr>4_Retrospect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Tien Nhan</dc:creator>
  <cp:lastModifiedBy>TienNhan</cp:lastModifiedBy>
  <cp:revision>98</cp:revision>
  <dcterms:created xsi:type="dcterms:W3CDTF">2015-03-29T02:31:39Z</dcterms:created>
  <dcterms:modified xsi:type="dcterms:W3CDTF">2015-03-30T07:34:41Z</dcterms:modified>
</cp:coreProperties>
</file>